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6" r:id="rId4"/>
    <p:sldId id="267" r:id="rId5"/>
    <p:sldId id="268" r:id="rId6"/>
    <p:sldId id="269" r:id="rId7"/>
    <p:sldId id="258" r:id="rId8"/>
    <p:sldId id="271" r:id="rId9"/>
    <p:sldId id="275" r:id="rId10"/>
    <p:sldId id="272" r:id="rId11"/>
    <p:sldId id="273" r:id="rId12"/>
    <p:sldId id="274" r:id="rId13"/>
    <p:sldId id="270" r:id="rId14"/>
    <p:sldId id="276" r:id="rId15"/>
    <p:sldId id="277" r:id="rId16"/>
    <p:sldId id="278" r:id="rId17"/>
    <p:sldId id="279" r:id="rId18"/>
    <p:sldId id="280" r:id="rId19"/>
    <p:sldId id="281" r:id="rId20"/>
    <p:sldId id="264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reaming Outloud Sans" panose="020B0600000101010101" charset="0"/>
      <p:regular r:id="rId27"/>
    </p:embeddedFont>
    <p:embeddedFont>
      <p:font typeface="Funtastic" panose="020B0600000101010101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0" d="100"/>
          <a:sy n="70" d="100"/>
        </p:scale>
        <p:origin x="77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CEF77-219F-42CF-8D20-A7219DA8E6C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CA95-B874-46CE-B5C1-6B31DD295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CA95-B874-46CE-B5C1-6B31DD2954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11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CA95-B874-46CE-B5C1-6B31DD2954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7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981-33-4791-5_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tellectualmarketinsights.com/report/bioinformatics-service-market-size/imi-000059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jpeg"/><Relationship Id="rId9" Type="http://schemas.openxmlformats.org/officeDocument/2006/relationships/hyperlink" Target="https://www.startus-insights.com/innovators-guide/new-computational-biology-companie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2144/btn-2022-0039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26990"/>
            <a:ext cx="16230600" cy="7033020"/>
            <a:chOff x="0" y="0"/>
            <a:chExt cx="4274726" cy="1852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852318"/>
            </a:xfrm>
            <a:custGeom>
              <a:avLst/>
              <a:gdLst/>
              <a:ahLst/>
              <a:cxnLst/>
              <a:rect l="l" t="t" r="r" b="b"/>
              <a:pathLst>
                <a:path w="4274726" h="185231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827991"/>
                  </a:lnTo>
                  <a:cubicBezTo>
                    <a:pt x="4274726" y="1834443"/>
                    <a:pt x="4272163" y="1840631"/>
                    <a:pt x="4267601" y="1845193"/>
                  </a:cubicBezTo>
                  <a:cubicBezTo>
                    <a:pt x="4263039" y="1849755"/>
                    <a:pt x="4256851" y="1852318"/>
                    <a:pt x="4250399" y="1852318"/>
                  </a:cubicBezTo>
                  <a:lnTo>
                    <a:pt x="24327" y="1852318"/>
                  </a:lnTo>
                  <a:cubicBezTo>
                    <a:pt x="10891" y="1852318"/>
                    <a:pt x="0" y="1841427"/>
                    <a:pt x="0" y="182799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E37043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890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280869" flipH="1">
            <a:off x="-2602200" y="-4845737"/>
            <a:ext cx="11776160" cy="12083746"/>
          </a:xfrm>
          <a:custGeom>
            <a:avLst/>
            <a:gdLst/>
            <a:ahLst/>
            <a:cxnLst/>
            <a:rect l="l" t="t" r="r" b="b"/>
            <a:pathLst>
              <a:path w="11776160" h="12083746">
                <a:moveTo>
                  <a:pt x="11776160" y="0"/>
                </a:moveTo>
                <a:lnTo>
                  <a:pt x="0" y="0"/>
                </a:lnTo>
                <a:lnTo>
                  <a:pt x="0" y="12083745"/>
                </a:lnTo>
                <a:lnTo>
                  <a:pt x="11776160" y="12083745"/>
                </a:lnTo>
                <a:lnTo>
                  <a:pt x="11776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280869" flipH="1">
            <a:off x="11201613" y="1301542"/>
            <a:ext cx="11776160" cy="12083746"/>
          </a:xfrm>
          <a:custGeom>
            <a:avLst/>
            <a:gdLst/>
            <a:ahLst/>
            <a:cxnLst/>
            <a:rect l="l" t="t" r="r" b="b"/>
            <a:pathLst>
              <a:path w="11776160" h="12083746">
                <a:moveTo>
                  <a:pt x="11776160" y="0"/>
                </a:moveTo>
                <a:lnTo>
                  <a:pt x="0" y="0"/>
                </a:lnTo>
                <a:lnTo>
                  <a:pt x="0" y="12083746"/>
                </a:lnTo>
                <a:lnTo>
                  <a:pt x="11776160" y="12083746"/>
                </a:lnTo>
                <a:lnTo>
                  <a:pt x="11776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8256" y="2660820"/>
            <a:ext cx="16157244" cy="382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0"/>
              </a:lnSpc>
            </a:pPr>
            <a:r>
              <a:rPr lang="en-US" sz="15000" dirty="0">
                <a:solidFill>
                  <a:srgbClr val="00004D"/>
                </a:solidFill>
                <a:latin typeface="Funtastic"/>
                <a:ea typeface="Funtastic"/>
                <a:cs typeface="Funtastic"/>
                <a:sym typeface="Funtastic"/>
              </a:rPr>
              <a:t>INTRO TO BIOINFORMATICS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81292" y="6797973"/>
            <a:ext cx="6525416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2"/>
              </a:lnSpc>
            </a:pPr>
            <a:r>
              <a:rPr lang="en-US" sz="5801" dirty="0">
                <a:solidFill>
                  <a:srgbClr val="00004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X:@angeomics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AB4DF142-1FA0-4653-8766-9360D6A7A32B}"/>
              </a:ext>
            </a:extLst>
          </p:cNvPr>
          <p:cNvSpPr txBox="1"/>
          <p:nvPr/>
        </p:nvSpPr>
        <p:spPr>
          <a:xfrm>
            <a:off x="228600" y="0"/>
            <a:ext cx="1827195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DeepMind’s Demis Hassabis and John Jumper scoop Nobel Prize in Chemistry for </a:t>
            </a:r>
            <a:r>
              <a:rPr lang="en-US" sz="5000" dirty="0" err="1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AlphaFold</a:t>
            </a:r>
            <a:endParaRPr lang="en-US" sz="5000" dirty="0">
              <a:solidFill>
                <a:srgbClr val="FFFFFF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pic>
        <p:nvPicPr>
          <p:cNvPr id="5122" name="Picture 2" descr="Google DeepMind duo share Nobel chemistry prize with US biochemist">
            <a:extLst>
              <a:ext uri="{FF2B5EF4-FFF2-40B4-BE49-F238E27FC236}">
                <a16:creationId xmlns:a16="http://schemas.microsoft.com/office/drawing/2014/main" id="{505B41DE-E67E-436D-8075-47E042FBB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67995"/>
            <a:ext cx="13563600" cy="762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ADC80C-1370-42D5-9E04-48198EB70115}"/>
              </a:ext>
            </a:extLst>
          </p:cNvPr>
          <p:cNvSpPr txBox="1"/>
          <p:nvPr/>
        </p:nvSpPr>
        <p:spPr>
          <a:xfrm>
            <a:off x="3657600" y="9600564"/>
            <a:ext cx="1249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DeepMind CEO Demis Hassabis 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Director John Jumper 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7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fographic on applications of bioinformatics in agriculture - application of bioinformatics in agriculture infographic infographic-line-5-steps">
            <a:extLst>
              <a:ext uri="{FF2B5EF4-FFF2-40B4-BE49-F238E27FC236}">
                <a16:creationId xmlns:a16="http://schemas.microsoft.com/office/drawing/2014/main" id="{82C2C7E8-3472-4973-8444-8AB63008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"/>
            <a:ext cx="6384700" cy="99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s Golden Rice Better Than White Rice? -ETprotein">
            <a:extLst>
              <a:ext uri="{FF2B5EF4-FFF2-40B4-BE49-F238E27FC236}">
                <a16:creationId xmlns:a16="http://schemas.microsoft.com/office/drawing/2014/main" id="{CA3EFDD5-0C07-4590-A35C-98BFD616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34" y="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apanese Kagome High GABA Tomato, 1 Pack, 9.2 oz (260 g) : Food, Beverages  &amp; Alcohol - Amazon.co.jp">
            <a:extLst>
              <a:ext uri="{FF2B5EF4-FFF2-40B4-BE49-F238E27FC236}">
                <a16:creationId xmlns:a16="http://schemas.microsoft.com/office/drawing/2014/main" id="{4D8F7E10-7C80-4BD7-8456-6D49E6277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876" y="5470759"/>
            <a:ext cx="5064071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EEBD98-E845-406E-9994-DDD6E708A406}"/>
              </a:ext>
            </a:extLst>
          </p:cNvPr>
          <p:cNvSpPr txBox="1"/>
          <p:nvPr/>
        </p:nvSpPr>
        <p:spPr>
          <a:xfrm>
            <a:off x="8166598" y="9406053"/>
            <a:ext cx="5045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Sanatech</a:t>
            </a:r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Seed's Sicilian Rouge 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b="0" i="0" dirty="0">
                <a:solidFill>
                  <a:srgbClr val="E8E8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gamma-aminobutyric acid  </a:t>
            </a:r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GABA tomato</a:t>
            </a:r>
            <a:r>
              <a:rPr lang="en-US" b="0" i="0" dirty="0">
                <a:solidFill>
                  <a:srgbClr val="E8E8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8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fographic on applications of bioinformatics in agriculture - application of bioinformatics in agriculture infographic infographic-line-5-steps">
            <a:extLst>
              <a:ext uri="{FF2B5EF4-FFF2-40B4-BE49-F238E27FC236}">
                <a16:creationId xmlns:a16="http://schemas.microsoft.com/office/drawing/2014/main" id="{82C2C7E8-3472-4973-8444-8AB63008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"/>
            <a:ext cx="6384700" cy="99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EEBD98-E845-406E-9994-DDD6E708A406}"/>
              </a:ext>
            </a:extLst>
          </p:cNvPr>
          <p:cNvSpPr txBox="1"/>
          <p:nvPr/>
        </p:nvSpPr>
        <p:spPr>
          <a:xfrm>
            <a:off x="8991600" y="9334500"/>
            <a:ext cx="7654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Agri/Bioinformatics: Shaping Next-Generation Agriculture | SpringerLink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link.springer.com">
            <a:extLst>
              <a:ext uri="{FF2B5EF4-FFF2-40B4-BE49-F238E27FC236}">
                <a16:creationId xmlns:a16="http://schemas.microsoft.com/office/drawing/2014/main" id="{527018FA-5994-4F06-AC27-86E8F5BE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952500"/>
            <a:ext cx="7591425" cy="759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39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545351" y="-1483520"/>
            <a:ext cx="3673100" cy="12786109"/>
          </a:xfrm>
          <a:custGeom>
            <a:avLst/>
            <a:gdLst/>
            <a:ahLst/>
            <a:cxnLst/>
            <a:rect l="l" t="t" r="r" b="b"/>
            <a:pathLst>
              <a:path w="3673100" h="12786109">
                <a:moveTo>
                  <a:pt x="0" y="0"/>
                </a:moveTo>
                <a:lnTo>
                  <a:pt x="3673100" y="0"/>
                </a:lnTo>
                <a:lnTo>
                  <a:pt x="3673100" y="12786109"/>
                </a:lnTo>
                <a:lnTo>
                  <a:pt x="0" y="1278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FB1288A5-A7AD-407D-83E1-9E10724ABDFB}"/>
              </a:ext>
            </a:extLst>
          </p:cNvPr>
          <p:cNvGrpSpPr/>
          <p:nvPr/>
        </p:nvGrpSpPr>
        <p:grpSpPr>
          <a:xfrm>
            <a:off x="4648199" y="3804092"/>
            <a:ext cx="13094449" cy="4311208"/>
            <a:chOff x="0" y="0"/>
            <a:chExt cx="2777632" cy="64387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D215E52-2DA2-4DD9-8B5E-90CC0AEDAB5F}"/>
                </a:ext>
              </a:extLst>
            </p:cNvPr>
            <p:cNvSpPr/>
            <p:nvPr/>
          </p:nvSpPr>
          <p:spPr>
            <a:xfrm>
              <a:off x="0" y="0"/>
              <a:ext cx="2777632" cy="643874"/>
            </a:xfrm>
            <a:custGeom>
              <a:avLst/>
              <a:gdLst/>
              <a:ahLst/>
              <a:cxnLst/>
              <a:rect l="l" t="t" r="r" b="b"/>
              <a:pathLst>
                <a:path w="2777632" h="643874">
                  <a:moveTo>
                    <a:pt x="34952" y="0"/>
                  </a:moveTo>
                  <a:lnTo>
                    <a:pt x="2742680" y="0"/>
                  </a:lnTo>
                  <a:cubicBezTo>
                    <a:pt x="2761984" y="0"/>
                    <a:pt x="2777632" y="15648"/>
                    <a:pt x="2777632" y="34952"/>
                  </a:cubicBezTo>
                  <a:lnTo>
                    <a:pt x="2777632" y="608922"/>
                  </a:lnTo>
                  <a:cubicBezTo>
                    <a:pt x="2777632" y="618192"/>
                    <a:pt x="2773950" y="627082"/>
                    <a:pt x="2767395" y="633637"/>
                  </a:cubicBezTo>
                  <a:cubicBezTo>
                    <a:pt x="2760840" y="640191"/>
                    <a:pt x="2751950" y="643874"/>
                    <a:pt x="2742680" y="643874"/>
                  </a:cubicBezTo>
                  <a:lnTo>
                    <a:pt x="34952" y="643874"/>
                  </a:lnTo>
                  <a:cubicBezTo>
                    <a:pt x="25682" y="643874"/>
                    <a:pt x="16792" y="640191"/>
                    <a:pt x="10237" y="633637"/>
                  </a:cubicBezTo>
                  <a:cubicBezTo>
                    <a:pt x="3682" y="627082"/>
                    <a:pt x="0" y="618192"/>
                    <a:pt x="0" y="608922"/>
                  </a:cubicBezTo>
                  <a:lnTo>
                    <a:pt x="0" y="34952"/>
                  </a:lnTo>
                  <a:cubicBezTo>
                    <a:pt x="0" y="25682"/>
                    <a:pt x="3682" y="16792"/>
                    <a:pt x="10237" y="10237"/>
                  </a:cubicBezTo>
                  <a:cubicBezTo>
                    <a:pt x="16792" y="3682"/>
                    <a:pt x="25682" y="0"/>
                    <a:pt x="349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F1238D3-E1C4-466E-A762-9DDFC2D09604}"/>
                </a:ext>
              </a:extLst>
            </p:cNvPr>
            <p:cNvSpPr txBox="1"/>
            <p:nvPr/>
          </p:nvSpPr>
          <p:spPr>
            <a:xfrm>
              <a:off x="0" y="-19050"/>
              <a:ext cx="2777632" cy="662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B91EE6C-417E-4707-B31B-43D6EAEBE3C5}"/>
              </a:ext>
            </a:extLst>
          </p:cNvPr>
          <p:cNvSpPr txBox="1"/>
          <p:nvPr/>
        </p:nvSpPr>
        <p:spPr>
          <a:xfrm>
            <a:off x="5715000" y="3941538"/>
            <a:ext cx="103632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Dreaming Outloud Sans" panose="020B0600000101010101" charset="0"/>
                <a:cs typeface="Arial" panose="020B0604020202020204" pitchFamily="34" charset="0"/>
              </a:rPr>
              <a:t>Global Bioinformatics Service Market size was valued at USD 2.45 billion in 2023 and is projected to reach USD 6.41 billion by 2031, growing at a CAGR of 16.65% from 2022 to 2031 according to a new report by </a:t>
            </a:r>
            <a:r>
              <a:rPr lang="en-US" sz="3200" dirty="0">
                <a:latin typeface="Dreaming Outloud Sans" panose="020B0600000101010101" charset="0"/>
                <a:cs typeface="Arial" panose="020B0604020202020204" pitchFamily="34" charset="0"/>
                <a:hlinkClick r:id="rId4"/>
              </a:rPr>
              <a:t>IMIR Market Research</a:t>
            </a:r>
            <a:r>
              <a:rPr lang="en-US" sz="3200" dirty="0">
                <a:latin typeface="Dreaming Outloud Sans" panose="020B0600000101010101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563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llumina, Inc.">
            <a:extLst>
              <a:ext uri="{FF2B5EF4-FFF2-40B4-BE49-F238E27FC236}">
                <a16:creationId xmlns:a16="http://schemas.microsoft.com/office/drawing/2014/main" id="{015A2575-3882-4078-9AD1-C23CD2D0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10X Genomics - Venrock">
            <a:extLst>
              <a:ext uri="{FF2B5EF4-FFF2-40B4-BE49-F238E27FC236}">
                <a16:creationId xmlns:a16="http://schemas.microsoft.com/office/drawing/2014/main" id="{318B35B1-3D86-4A18-9E10-518E38D3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" y="2476500"/>
            <a:ext cx="264033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ow Pacific Biosciences Manages Data at Scale with Komprise &amp; Netapp">
            <a:extLst>
              <a:ext uri="{FF2B5EF4-FFF2-40B4-BE49-F238E27FC236}">
                <a16:creationId xmlns:a16="http://schemas.microsoft.com/office/drawing/2014/main" id="{A962D9A0-E7E2-42E2-9FF7-75D9FE17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7678674"/>
            <a:ext cx="3210672" cy="21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Oxford Nanopore Technologies - BioTechniques">
            <a:extLst>
              <a:ext uri="{FF2B5EF4-FFF2-40B4-BE49-F238E27FC236}">
                <a16:creationId xmlns:a16="http://schemas.microsoft.com/office/drawing/2014/main" id="{6C035126-B7E7-4796-AEC9-5303D1B6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379" y="-77761"/>
            <a:ext cx="4419600" cy="19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Computomics 2023 – Alumni re::port">
            <a:extLst>
              <a:ext uri="{FF2B5EF4-FFF2-40B4-BE49-F238E27FC236}">
                <a16:creationId xmlns:a16="http://schemas.microsoft.com/office/drawing/2014/main" id="{6E682EC1-F5A7-45CB-B769-59FAFC71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7962" y="278330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Compugen Inc - Green Economy Canada">
            <a:extLst>
              <a:ext uri="{FF2B5EF4-FFF2-40B4-BE49-F238E27FC236}">
                <a16:creationId xmlns:a16="http://schemas.microsoft.com/office/drawing/2014/main" id="{04109138-2937-42B2-AD75-B059AC6D9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462935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9BE07C-B04A-49E8-9A0C-05712A71E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0"/>
            <a:ext cx="5486400" cy="10287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AAA80F-C887-4EF8-9925-7DD3D2F27BA0}"/>
              </a:ext>
            </a:extLst>
          </p:cNvPr>
          <p:cNvSpPr txBox="1"/>
          <p:nvPr/>
        </p:nvSpPr>
        <p:spPr>
          <a:xfrm>
            <a:off x="11887200" y="9637132"/>
            <a:ext cx="299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New Computational Biology Companies |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StartUs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Insights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D8303-A518-47F2-8748-1142D6D48AE8}"/>
              </a:ext>
            </a:extLst>
          </p:cNvPr>
          <p:cNvSpPr txBox="1"/>
          <p:nvPr/>
        </p:nvSpPr>
        <p:spPr>
          <a:xfrm>
            <a:off x="12801600" y="8750236"/>
            <a:ext cx="5158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Dreaming Outloud Sans" panose="020B0600000101010101" charset="0"/>
              </a:rPr>
              <a:t>and many more…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70354A-BC6F-424E-B908-49432E2B0C1D}"/>
              </a:ext>
            </a:extLst>
          </p:cNvPr>
          <p:cNvSpPr/>
          <p:nvPr/>
        </p:nvSpPr>
        <p:spPr>
          <a:xfrm>
            <a:off x="12124839" y="6004392"/>
            <a:ext cx="6172200" cy="2564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4">
            <a:extLst>
              <a:ext uri="{FF2B5EF4-FFF2-40B4-BE49-F238E27FC236}">
                <a16:creationId xmlns:a16="http://schemas.microsoft.com/office/drawing/2014/main" id="{053CDEAF-83C2-465F-8E94-C5E4E485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745" y="6143492"/>
            <a:ext cx="588038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56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8AA2395-6E31-4296-90EB-947D0043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615" y="-35257"/>
            <a:ext cx="6949440" cy="10285294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5200BE8E-CB2D-4560-A5E7-CFA5FCC35770}"/>
              </a:ext>
            </a:extLst>
          </p:cNvPr>
          <p:cNvSpPr/>
          <p:nvPr/>
        </p:nvSpPr>
        <p:spPr>
          <a:xfrm>
            <a:off x="838200" y="352252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Key Areas of Bioinformatics</a:t>
            </a:r>
            <a:endParaRPr lang="en-US" sz="6150" dirty="0">
              <a:latin typeface="Dreaming Outloud Sans" panose="020B0600000101010101" charset="0"/>
            </a:endParaRPr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ED2CB0ED-BA51-4A04-85CF-730E04769B59}"/>
              </a:ext>
            </a:extLst>
          </p:cNvPr>
          <p:cNvSpPr/>
          <p:nvPr/>
        </p:nvSpPr>
        <p:spPr>
          <a:xfrm>
            <a:off x="592455" y="40722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A0655F93-55DA-4178-B869-63808B2C5615}"/>
              </a:ext>
            </a:extLst>
          </p:cNvPr>
          <p:cNvSpPr/>
          <p:nvPr/>
        </p:nvSpPr>
        <p:spPr>
          <a:xfrm>
            <a:off x="751166" y="2481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Genomics</a:t>
            </a:r>
            <a:endParaRPr lang="en-US" sz="4450" dirty="0">
              <a:latin typeface="Dreaming Outloud Sans" panose="020B0600000101010101" charset="0"/>
            </a:endParaRPr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3882FA4C-C01A-474B-9D55-EF4B84E4C618}"/>
              </a:ext>
            </a:extLst>
          </p:cNvPr>
          <p:cNvSpPr/>
          <p:nvPr/>
        </p:nvSpPr>
        <p:spPr>
          <a:xfrm>
            <a:off x="378976" y="35818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523A361A-1F10-470D-9A39-0DBBF5F01DB2}"/>
              </a:ext>
            </a:extLst>
          </p:cNvPr>
          <p:cNvSpPr/>
          <p:nvPr/>
        </p:nvSpPr>
        <p:spPr>
          <a:xfrm>
            <a:off x="568285" y="3666832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>
              <a:latin typeface="Dreaming Outloud Sans" panose="020B0600000101010101" charset="0"/>
            </a:endParaRPr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DB350C90-85FA-4783-B693-43D9C6E7C574}"/>
              </a:ext>
            </a:extLst>
          </p:cNvPr>
          <p:cNvSpPr/>
          <p:nvPr/>
        </p:nvSpPr>
        <p:spPr>
          <a:xfrm>
            <a:off x="1116092" y="3581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Genome Sequencing</a:t>
            </a:r>
            <a:endParaRPr lang="en-US" sz="2200" dirty="0">
              <a:latin typeface="Dreaming Outloud Sans" panose="020B0600000101010101" charset="0"/>
            </a:endParaRP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83E7102B-F482-4204-B6D9-9C187703A502}"/>
              </a:ext>
            </a:extLst>
          </p:cNvPr>
          <p:cNvSpPr/>
          <p:nvPr/>
        </p:nvSpPr>
        <p:spPr>
          <a:xfrm>
            <a:off x="1008984" y="4458479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Genome sequencing determines the complete DNA sequence of an organism, providing a blueprint for its genetic makeup.</a:t>
            </a:r>
            <a:endParaRPr lang="en-US" sz="2400" dirty="0">
              <a:latin typeface="Dreaming Outloud Sans" panose="020B0600000101010101" charset="0"/>
            </a:endParaRPr>
          </a:p>
        </p:txBody>
      </p:sp>
      <p:sp>
        <p:nvSpPr>
          <p:cNvPr id="32" name="Shape 5">
            <a:extLst>
              <a:ext uri="{FF2B5EF4-FFF2-40B4-BE49-F238E27FC236}">
                <a16:creationId xmlns:a16="http://schemas.microsoft.com/office/drawing/2014/main" id="{D8B127DA-B008-4C1D-A679-813E8BBF7CAD}"/>
              </a:ext>
            </a:extLst>
          </p:cNvPr>
          <p:cNvSpPr/>
          <p:nvPr/>
        </p:nvSpPr>
        <p:spPr>
          <a:xfrm>
            <a:off x="4270653" y="35818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33" name="Text 6">
            <a:extLst>
              <a:ext uri="{FF2B5EF4-FFF2-40B4-BE49-F238E27FC236}">
                <a16:creationId xmlns:a16="http://schemas.microsoft.com/office/drawing/2014/main" id="{45CFBEAE-B9A9-40BB-89AE-85BE18363FB3}"/>
              </a:ext>
            </a:extLst>
          </p:cNvPr>
          <p:cNvSpPr/>
          <p:nvPr/>
        </p:nvSpPr>
        <p:spPr>
          <a:xfrm>
            <a:off x="4431030" y="3666832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>
              <a:latin typeface="Dreaming Outloud Sans" panose="020B0600000101010101" charset="0"/>
            </a:endParaRPr>
          </a:p>
        </p:txBody>
      </p:sp>
      <p:sp>
        <p:nvSpPr>
          <p:cNvPr id="34" name="Text 7">
            <a:extLst>
              <a:ext uri="{FF2B5EF4-FFF2-40B4-BE49-F238E27FC236}">
                <a16:creationId xmlns:a16="http://schemas.microsoft.com/office/drawing/2014/main" id="{B74EDEB9-91F8-4ACD-82F4-1DB80A2DE9FE}"/>
              </a:ext>
            </a:extLst>
          </p:cNvPr>
          <p:cNvSpPr/>
          <p:nvPr/>
        </p:nvSpPr>
        <p:spPr>
          <a:xfrm>
            <a:off x="5007769" y="3581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Genome Assembly</a:t>
            </a:r>
            <a:endParaRPr lang="en-US" sz="2200" dirty="0">
              <a:latin typeface="Dreaming Outloud Sans" panose="020B0600000101010101" charset="0"/>
            </a:endParaRPr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62E4C778-7C74-4323-9CE1-43FF5D703251}"/>
              </a:ext>
            </a:extLst>
          </p:cNvPr>
          <p:cNvSpPr/>
          <p:nvPr/>
        </p:nvSpPr>
        <p:spPr>
          <a:xfrm>
            <a:off x="4900661" y="4458479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Genome assembly puts together the fragmented DNA sequences obtained during sequencing, reconstructing the complete genome.</a:t>
            </a:r>
            <a:endParaRPr lang="en-US" sz="2400" dirty="0">
              <a:latin typeface="Dreaming Outloud Sans" panose="020B0600000101010101" charset="0"/>
            </a:endParaRPr>
          </a:p>
        </p:txBody>
      </p:sp>
      <p:sp>
        <p:nvSpPr>
          <p:cNvPr id="36" name="Shape 9">
            <a:extLst>
              <a:ext uri="{FF2B5EF4-FFF2-40B4-BE49-F238E27FC236}">
                <a16:creationId xmlns:a16="http://schemas.microsoft.com/office/drawing/2014/main" id="{F160BEFB-E0F3-4720-A8EF-A28BCBB2F927}"/>
              </a:ext>
            </a:extLst>
          </p:cNvPr>
          <p:cNvSpPr/>
          <p:nvPr/>
        </p:nvSpPr>
        <p:spPr>
          <a:xfrm>
            <a:off x="506926" y="73933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EE17343A-6F08-4418-95EE-F7F63CCA2E6D}"/>
              </a:ext>
            </a:extLst>
          </p:cNvPr>
          <p:cNvSpPr/>
          <p:nvPr/>
        </p:nvSpPr>
        <p:spPr>
          <a:xfrm>
            <a:off x="692230" y="7478320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>
              <a:latin typeface="Dreaming Outloud Sans" panose="020B0600000101010101" charset="0"/>
            </a:endParaRPr>
          </a:p>
        </p:txBody>
      </p:sp>
      <p:sp>
        <p:nvSpPr>
          <p:cNvPr id="38" name="Text 11">
            <a:extLst>
              <a:ext uri="{FF2B5EF4-FFF2-40B4-BE49-F238E27FC236}">
                <a16:creationId xmlns:a16="http://schemas.microsoft.com/office/drawing/2014/main" id="{A7B88DF3-CC1C-4B8B-A9C7-22BF8089FB14}"/>
              </a:ext>
            </a:extLst>
          </p:cNvPr>
          <p:cNvSpPr/>
          <p:nvPr/>
        </p:nvSpPr>
        <p:spPr>
          <a:xfrm>
            <a:off x="1244042" y="7393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Genome Annotation</a:t>
            </a:r>
            <a:endParaRPr lang="en-US" sz="2200" dirty="0">
              <a:latin typeface="Dreaming Outloud Sans" panose="020B0600000101010101" charset="0"/>
            </a:endParaRPr>
          </a:p>
        </p:txBody>
      </p:sp>
      <p:sp>
        <p:nvSpPr>
          <p:cNvPr id="39" name="Text 12">
            <a:extLst>
              <a:ext uri="{FF2B5EF4-FFF2-40B4-BE49-F238E27FC236}">
                <a16:creationId xmlns:a16="http://schemas.microsoft.com/office/drawing/2014/main" id="{316EB770-659B-406A-BD6D-C9FC1D15D288}"/>
              </a:ext>
            </a:extLst>
          </p:cNvPr>
          <p:cNvSpPr/>
          <p:nvPr/>
        </p:nvSpPr>
        <p:spPr>
          <a:xfrm>
            <a:off x="1598116" y="820740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Genome annotation identifies and labels the different genes, regulatory elements, and other functional components within a genome.</a:t>
            </a:r>
            <a:endParaRPr lang="en-US" sz="2400" dirty="0">
              <a:latin typeface="Dreaming Outloud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5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853FEC90-5884-43A0-80D8-17AAB888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0" y="190500"/>
            <a:ext cx="6731000" cy="10096500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98B9BED6-A1EB-4A2A-A5F7-556E03AD2FDE}"/>
              </a:ext>
            </a:extLst>
          </p:cNvPr>
          <p:cNvSpPr/>
          <p:nvPr/>
        </p:nvSpPr>
        <p:spPr>
          <a:xfrm>
            <a:off x="7061954" y="1460778"/>
            <a:ext cx="5267206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Transcriptomics</a:t>
            </a:r>
            <a:endParaRPr lang="en-US" sz="4100" dirty="0">
              <a:latin typeface="Dreaming Outloud Sans" panose="020B0600000101010101" charset="0"/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DE211E47-30F0-4E22-8F9B-5A88C82343B0}"/>
              </a:ext>
            </a:extLst>
          </p:cNvPr>
          <p:cNvSpPr/>
          <p:nvPr/>
        </p:nvSpPr>
        <p:spPr>
          <a:xfrm>
            <a:off x="7366516" y="2435185"/>
            <a:ext cx="22860" cy="6086237"/>
          </a:xfrm>
          <a:prstGeom prst="roundRect">
            <a:avLst>
              <a:gd name="adj" fmla="val 387100"/>
            </a:avLst>
          </a:prstGeom>
          <a:solidFill>
            <a:srgbClr val="C8C9CF"/>
          </a:solidFill>
          <a:ln/>
        </p:spPr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C60E9237-1D1D-4F31-8B8B-21196899EAE3}"/>
              </a:ext>
            </a:extLst>
          </p:cNvPr>
          <p:cNvSpPr/>
          <p:nvPr/>
        </p:nvSpPr>
        <p:spPr>
          <a:xfrm>
            <a:off x="7592080" y="2897624"/>
            <a:ext cx="737354" cy="22860"/>
          </a:xfrm>
          <a:prstGeom prst="roundRect">
            <a:avLst>
              <a:gd name="adj" fmla="val 387100"/>
            </a:avLst>
          </a:prstGeom>
          <a:solidFill>
            <a:srgbClr val="C8C9CF"/>
          </a:solidFill>
          <a:ln/>
        </p:spPr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0522F9B5-B404-43FF-BB59-A698C0F5B575}"/>
              </a:ext>
            </a:extLst>
          </p:cNvPr>
          <p:cNvSpPr/>
          <p:nvPr/>
        </p:nvSpPr>
        <p:spPr>
          <a:xfrm>
            <a:off x="7140952" y="2672120"/>
            <a:ext cx="473988" cy="473988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8E302F60-9F14-43B2-9165-B8A171D82C0E}"/>
              </a:ext>
            </a:extLst>
          </p:cNvPr>
          <p:cNvSpPr/>
          <p:nvPr/>
        </p:nvSpPr>
        <p:spPr>
          <a:xfrm>
            <a:off x="7316688" y="2751058"/>
            <a:ext cx="12239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>
              <a:latin typeface="Dreaming Outloud Sans" panose="020B0600000101010101" charset="0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49D2C235-F6A0-4280-BC6A-4109C32E736F}"/>
              </a:ext>
            </a:extLst>
          </p:cNvPr>
          <p:cNvSpPr/>
          <p:nvPr/>
        </p:nvSpPr>
        <p:spPr>
          <a:xfrm>
            <a:off x="8536662" y="2645807"/>
            <a:ext cx="317634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Gene Expression Analysis</a:t>
            </a:r>
            <a:endParaRPr lang="en-US" sz="2050" dirty="0">
              <a:latin typeface="Dreaming Outloud Sans" panose="020B0600000101010101" charset="0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B0F0E150-573D-4451-AF48-AA78A5D31991}"/>
              </a:ext>
            </a:extLst>
          </p:cNvPr>
          <p:cNvSpPr/>
          <p:nvPr/>
        </p:nvSpPr>
        <p:spPr>
          <a:xfrm>
            <a:off x="8536662" y="3101340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This involves measuring the abundance of RNA transcripts, which provides insights into gene activity and cellular processes.</a:t>
            </a:r>
            <a:endParaRPr lang="en-US" sz="1650" dirty="0">
              <a:latin typeface="Dreaming Outloud Sans" panose="020B0600000101010101" charset="0"/>
            </a:endParaRPr>
          </a:p>
        </p:txBody>
      </p:sp>
      <p:sp>
        <p:nvSpPr>
          <p:cNvPr id="41" name="Shape 7">
            <a:extLst>
              <a:ext uri="{FF2B5EF4-FFF2-40B4-BE49-F238E27FC236}">
                <a16:creationId xmlns:a16="http://schemas.microsoft.com/office/drawing/2014/main" id="{17F44A19-5896-4704-9EE4-AE5AEAC9CAAC}"/>
              </a:ext>
            </a:extLst>
          </p:cNvPr>
          <p:cNvSpPr/>
          <p:nvPr/>
        </p:nvSpPr>
        <p:spPr>
          <a:xfrm>
            <a:off x="7592080" y="4996577"/>
            <a:ext cx="737354" cy="22860"/>
          </a:xfrm>
          <a:prstGeom prst="roundRect">
            <a:avLst>
              <a:gd name="adj" fmla="val 387100"/>
            </a:avLst>
          </a:prstGeom>
          <a:solidFill>
            <a:srgbClr val="C8C9CF"/>
          </a:solidFill>
          <a:ln/>
        </p:spPr>
      </p:sp>
      <p:sp>
        <p:nvSpPr>
          <p:cNvPr id="42" name="Shape 8">
            <a:extLst>
              <a:ext uri="{FF2B5EF4-FFF2-40B4-BE49-F238E27FC236}">
                <a16:creationId xmlns:a16="http://schemas.microsoft.com/office/drawing/2014/main" id="{3E724940-BAFF-4BED-BE15-2E7F4B935FE1}"/>
              </a:ext>
            </a:extLst>
          </p:cNvPr>
          <p:cNvSpPr/>
          <p:nvPr/>
        </p:nvSpPr>
        <p:spPr>
          <a:xfrm>
            <a:off x="7140952" y="4771073"/>
            <a:ext cx="473988" cy="473988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397A4CEB-8A84-40F2-8E1E-30265190F7A1}"/>
              </a:ext>
            </a:extLst>
          </p:cNvPr>
          <p:cNvSpPr/>
          <p:nvPr/>
        </p:nvSpPr>
        <p:spPr>
          <a:xfrm>
            <a:off x="7289899" y="4850011"/>
            <a:ext cx="1760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>
              <a:latin typeface="Dreaming Outloud Sans" panose="020B0600000101010101" charset="0"/>
            </a:endParaRPr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657F703B-6058-44D6-848A-C3EADBB30685}"/>
              </a:ext>
            </a:extLst>
          </p:cNvPr>
          <p:cNvSpPr/>
          <p:nvPr/>
        </p:nvSpPr>
        <p:spPr>
          <a:xfrm>
            <a:off x="8536662" y="4744760"/>
            <a:ext cx="296739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Transcript Identification</a:t>
            </a:r>
            <a:endParaRPr lang="en-US" sz="2050" dirty="0">
              <a:latin typeface="Dreaming Outloud Sans" panose="020B0600000101010101" charset="0"/>
            </a:endParaRPr>
          </a:p>
        </p:txBody>
      </p:sp>
      <p:sp>
        <p:nvSpPr>
          <p:cNvPr id="45" name="Text 11">
            <a:extLst>
              <a:ext uri="{FF2B5EF4-FFF2-40B4-BE49-F238E27FC236}">
                <a16:creationId xmlns:a16="http://schemas.microsoft.com/office/drawing/2014/main" id="{13F742AC-6CAE-4966-A9E8-EC674BE40206}"/>
              </a:ext>
            </a:extLst>
          </p:cNvPr>
          <p:cNvSpPr/>
          <p:nvPr/>
        </p:nvSpPr>
        <p:spPr>
          <a:xfrm>
            <a:off x="8536662" y="5200293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Transcriptomics also aims to identify and characterize different RNA transcripts, including protein-coding and non-coding RNAs.</a:t>
            </a:r>
            <a:endParaRPr lang="en-US" sz="1650" dirty="0">
              <a:latin typeface="Dreaming Outloud Sans" panose="020B0600000101010101" charset="0"/>
            </a:endParaRPr>
          </a:p>
        </p:txBody>
      </p:sp>
      <p:sp>
        <p:nvSpPr>
          <p:cNvPr id="46" name="Shape 12">
            <a:extLst>
              <a:ext uri="{FF2B5EF4-FFF2-40B4-BE49-F238E27FC236}">
                <a16:creationId xmlns:a16="http://schemas.microsoft.com/office/drawing/2014/main" id="{9A66CC0C-D689-4EB9-A971-A615E3B6182C}"/>
              </a:ext>
            </a:extLst>
          </p:cNvPr>
          <p:cNvSpPr/>
          <p:nvPr/>
        </p:nvSpPr>
        <p:spPr>
          <a:xfrm>
            <a:off x="7592080" y="7095530"/>
            <a:ext cx="737354" cy="22860"/>
          </a:xfrm>
          <a:prstGeom prst="roundRect">
            <a:avLst>
              <a:gd name="adj" fmla="val 387100"/>
            </a:avLst>
          </a:prstGeom>
          <a:solidFill>
            <a:srgbClr val="C8C9CF"/>
          </a:solidFill>
          <a:ln/>
        </p:spPr>
      </p:sp>
      <p:sp>
        <p:nvSpPr>
          <p:cNvPr id="47" name="Shape 13">
            <a:extLst>
              <a:ext uri="{FF2B5EF4-FFF2-40B4-BE49-F238E27FC236}">
                <a16:creationId xmlns:a16="http://schemas.microsoft.com/office/drawing/2014/main" id="{BD3AEA3C-9E7D-4A5A-9562-C3A771430A62}"/>
              </a:ext>
            </a:extLst>
          </p:cNvPr>
          <p:cNvSpPr/>
          <p:nvPr/>
        </p:nvSpPr>
        <p:spPr>
          <a:xfrm>
            <a:off x="7140952" y="6870025"/>
            <a:ext cx="473988" cy="473988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8" name="Text 14">
            <a:extLst>
              <a:ext uri="{FF2B5EF4-FFF2-40B4-BE49-F238E27FC236}">
                <a16:creationId xmlns:a16="http://schemas.microsoft.com/office/drawing/2014/main" id="{A67217C1-1F74-41B5-A82C-ABD6003C1ADE}"/>
              </a:ext>
            </a:extLst>
          </p:cNvPr>
          <p:cNvSpPr/>
          <p:nvPr/>
        </p:nvSpPr>
        <p:spPr>
          <a:xfrm>
            <a:off x="7286446" y="6948964"/>
            <a:ext cx="182999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>
              <a:latin typeface="Dreaming Outloud Sans" panose="020B0600000101010101" charset="0"/>
            </a:endParaRPr>
          </a:p>
        </p:txBody>
      </p:sp>
      <p:sp>
        <p:nvSpPr>
          <p:cNvPr id="49" name="Text 15">
            <a:extLst>
              <a:ext uri="{FF2B5EF4-FFF2-40B4-BE49-F238E27FC236}">
                <a16:creationId xmlns:a16="http://schemas.microsoft.com/office/drawing/2014/main" id="{9CDDD3A9-695A-43C1-8738-4150A738B014}"/>
              </a:ext>
            </a:extLst>
          </p:cNvPr>
          <p:cNvSpPr/>
          <p:nvPr/>
        </p:nvSpPr>
        <p:spPr>
          <a:xfrm>
            <a:off x="8536662" y="6843713"/>
            <a:ext cx="378785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Regulation of Gene Expression</a:t>
            </a:r>
            <a:endParaRPr lang="en-US" sz="2050" dirty="0">
              <a:latin typeface="Dreaming Outloud Sans" panose="020B0600000101010101" charset="0"/>
            </a:endParaRPr>
          </a:p>
        </p:txBody>
      </p:sp>
      <p:sp>
        <p:nvSpPr>
          <p:cNvPr id="50" name="Text 16">
            <a:extLst>
              <a:ext uri="{FF2B5EF4-FFF2-40B4-BE49-F238E27FC236}">
                <a16:creationId xmlns:a16="http://schemas.microsoft.com/office/drawing/2014/main" id="{A82E76FA-841B-4E0E-9CF4-B8E493B1FE68}"/>
              </a:ext>
            </a:extLst>
          </p:cNvPr>
          <p:cNvSpPr/>
          <p:nvPr/>
        </p:nvSpPr>
        <p:spPr>
          <a:xfrm>
            <a:off x="8536662" y="7299246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Studying gene expression patterns helps researchers understand how gene expression is regulated, contributing to disease development and response to environmental cues.</a:t>
            </a:r>
            <a:endParaRPr lang="en-US" sz="1650" dirty="0">
              <a:latin typeface="Dreaming Outloud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48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509BBE-C338-46E5-A9B0-C5EE12A4ABE3}"/>
              </a:ext>
            </a:extLst>
          </p:cNvPr>
          <p:cNvSpPr/>
          <p:nvPr/>
        </p:nvSpPr>
        <p:spPr>
          <a:xfrm>
            <a:off x="1447800" y="21717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Proteomics</a:t>
            </a:r>
            <a:endParaRPr lang="en-US" sz="4450" dirty="0">
              <a:latin typeface="Dreaming Outloud Sans" panose="020B0600000101010101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072C1BB-DCA6-4F7A-B613-DEFEE9520048}"/>
              </a:ext>
            </a:extLst>
          </p:cNvPr>
          <p:cNvSpPr/>
          <p:nvPr/>
        </p:nvSpPr>
        <p:spPr>
          <a:xfrm>
            <a:off x="1447800" y="3447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Protein Structure</a:t>
            </a:r>
            <a:endParaRPr lang="en-US" sz="2800" dirty="0">
              <a:latin typeface="Dreaming Outloud Sans" panose="020B0600000101010101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6C44145-6BC1-4B72-9A7B-0ACCB63B178B}"/>
              </a:ext>
            </a:extLst>
          </p:cNvPr>
          <p:cNvSpPr/>
          <p:nvPr/>
        </p:nvSpPr>
        <p:spPr>
          <a:xfrm>
            <a:off x="1447800" y="40285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Protein structure analysis focuses on determining the three-dimensional shape of proteins, which is crucial for their function.</a:t>
            </a:r>
            <a:endParaRPr lang="en-US" sz="1750" dirty="0">
              <a:latin typeface="Dreaming Outloud Sans" panose="020B0600000101010101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86C5EF3-A69D-48F3-B323-6A4818B6FB31}"/>
              </a:ext>
            </a:extLst>
          </p:cNvPr>
          <p:cNvSpPr/>
          <p:nvPr/>
        </p:nvSpPr>
        <p:spPr>
          <a:xfrm>
            <a:off x="8253531" y="3447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Protein Function</a:t>
            </a:r>
            <a:endParaRPr lang="en-US" sz="2800" dirty="0">
              <a:latin typeface="Dreaming Outloud Sans" panose="020B0600000101010101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39A29C3-F37D-4673-8EB4-387616EA95A5}"/>
              </a:ext>
            </a:extLst>
          </p:cNvPr>
          <p:cNvSpPr/>
          <p:nvPr/>
        </p:nvSpPr>
        <p:spPr>
          <a:xfrm>
            <a:off x="8253531" y="40285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Understanding protein function involves studying how proteins interact with other molecules, perform specific tasks, and contribute to biological processes.</a:t>
            </a:r>
            <a:endParaRPr lang="en-US" sz="1750" dirty="0">
              <a:latin typeface="Dreaming Outloud Sans" panose="020B0600000101010101" charset="0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296AB7D4-48D4-4F25-B53B-19EF47959C8A}"/>
              </a:ext>
            </a:extLst>
          </p:cNvPr>
          <p:cNvSpPr/>
          <p:nvPr/>
        </p:nvSpPr>
        <p:spPr>
          <a:xfrm>
            <a:off x="1734859" y="65151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Metabolomics… </a:t>
            </a:r>
            <a:r>
              <a:rPr lang="en-US" sz="4450" dirty="0" err="1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Lipidomics</a:t>
            </a:r>
            <a:r>
              <a:rPr lang="en-US" sz="44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… Epigenomics… Metagenomics …</a:t>
            </a:r>
            <a:r>
              <a:rPr lang="en-US" sz="4450" dirty="0" err="1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etc</a:t>
            </a:r>
            <a:r>
              <a:rPr lang="en-US" sz="44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…</a:t>
            </a:r>
            <a:endParaRPr lang="en-US" sz="4450" dirty="0">
              <a:latin typeface="Dreaming Outloud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00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77FF9A1-C727-4268-B482-8C671F5E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527905" cy="329184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D5B8CD0-EEB3-4414-BFDE-769C65D6E88C}"/>
              </a:ext>
            </a:extLst>
          </p:cNvPr>
          <p:cNvSpPr/>
          <p:nvPr/>
        </p:nvSpPr>
        <p:spPr>
          <a:xfrm>
            <a:off x="3054463" y="3843814"/>
            <a:ext cx="131747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Computational Algorithms and Software Development</a:t>
            </a:r>
            <a:endParaRPr lang="en-US" sz="4050" dirty="0">
              <a:latin typeface="Dreaming Outloud Sans" panose="020B0600000101010101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94AACB6-7E3E-4428-8DDE-A4ADCEB6C759}"/>
              </a:ext>
            </a:extLst>
          </p:cNvPr>
          <p:cNvSpPr/>
          <p:nvPr/>
        </p:nvSpPr>
        <p:spPr>
          <a:xfrm>
            <a:off x="2965371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838CBDE-D177-49A7-BC16-11CA3488F684}"/>
              </a:ext>
            </a:extLst>
          </p:cNvPr>
          <p:cNvSpPr/>
          <p:nvPr/>
        </p:nvSpPr>
        <p:spPr>
          <a:xfrm>
            <a:off x="3180874" y="4890725"/>
            <a:ext cx="2489637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Algorithms</a:t>
            </a:r>
            <a:endParaRPr lang="en-US" sz="2000" dirty="0">
              <a:latin typeface="Dreaming Outloud Sans" panose="020B0600000101010101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E8E0136-B21F-4C65-88DF-DC0D384E06E2}"/>
              </a:ext>
            </a:extLst>
          </p:cNvPr>
          <p:cNvSpPr/>
          <p:nvPr/>
        </p:nvSpPr>
        <p:spPr>
          <a:xfrm>
            <a:off x="3180875" y="5448181"/>
            <a:ext cx="3660674" cy="1529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Developing new algorithms and software tools to address specific challenges in bioinformatics, such as sequence alignment, gene prediction, and protein structure prediction.</a:t>
            </a:r>
            <a:endParaRPr lang="en-US" sz="1600" dirty="0">
              <a:latin typeface="Dreaming Outloud Sans" panose="020B0600000101010101" charset="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759B7E5-FD9B-45D9-BF4F-4493FF2C4279}"/>
              </a:ext>
            </a:extLst>
          </p:cNvPr>
          <p:cNvSpPr/>
          <p:nvPr/>
        </p:nvSpPr>
        <p:spPr>
          <a:xfrm>
            <a:off x="7341521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E4F2B80-88C1-4743-9369-ED9DC9DBDD59}"/>
              </a:ext>
            </a:extLst>
          </p:cNvPr>
          <p:cNvSpPr/>
          <p:nvPr/>
        </p:nvSpPr>
        <p:spPr>
          <a:xfrm>
            <a:off x="7641789" y="4890725"/>
            <a:ext cx="2707333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Software Development</a:t>
            </a:r>
            <a:endParaRPr lang="en-US" sz="2000" dirty="0">
              <a:latin typeface="Dreaming Outloud Sans" panose="020B0600000101010101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70E4EEC-1B29-44B7-B034-B10100E7ADE5}"/>
              </a:ext>
            </a:extLst>
          </p:cNvPr>
          <p:cNvSpPr/>
          <p:nvPr/>
        </p:nvSpPr>
        <p:spPr>
          <a:xfrm>
            <a:off x="7641790" y="5448181"/>
            <a:ext cx="3660674" cy="1529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Creating user-friendly software platforms for data analysis, visualization, and interpretation, making bioinformatics tools accessible to researchers.</a:t>
            </a:r>
            <a:endParaRPr lang="en-US" sz="1600" dirty="0">
              <a:latin typeface="Dreaming Outloud Sans" panose="020B0600000101010101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8BCBBDD-E78D-4299-BF3B-F9FAA6BA1A40}"/>
              </a:ext>
            </a:extLst>
          </p:cNvPr>
          <p:cNvSpPr/>
          <p:nvPr/>
        </p:nvSpPr>
        <p:spPr>
          <a:xfrm>
            <a:off x="11887200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820647F-C0D7-46B9-83FF-F1FEF878264F}"/>
              </a:ext>
            </a:extLst>
          </p:cNvPr>
          <p:cNvSpPr/>
          <p:nvPr/>
        </p:nvSpPr>
        <p:spPr>
          <a:xfrm>
            <a:off x="12102704" y="4890725"/>
            <a:ext cx="2489637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Open-Source Tools</a:t>
            </a:r>
            <a:endParaRPr lang="en-US" sz="2000" dirty="0">
              <a:latin typeface="Dreaming Outloud Sans" panose="020B0600000101010101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1556E23-0691-41BC-8FBC-8699835A6A30}"/>
              </a:ext>
            </a:extLst>
          </p:cNvPr>
          <p:cNvSpPr/>
          <p:nvPr/>
        </p:nvSpPr>
        <p:spPr>
          <a:xfrm>
            <a:off x="12102705" y="5421344"/>
            <a:ext cx="3660674" cy="1223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Dreaming Outloud Sans" panose="020B0600000101010101" charset="0"/>
                <a:ea typeface="Instrument Sans Medium" pitchFamily="34" charset="-122"/>
                <a:cs typeface="Instrument Sans Medium" pitchFamily="34" charset="-120"/>
              </a:rPr>
              <a:t>Many bioinformatics tools are open-source, fostering collaboration and accessibility within the scientific community.</a:t>
            </a:r>
            <a:endParaRPr lang="en-US" sz="1600" dirty="0">
              <a:latin typeface="Dreaming Outloud Sans" panose="020B0600000101010101" charset="0"/>
            </a:endParaRPr>
          </a:p>
        </p:txBody>
      </p:sp>
      <p:pic>
        <p:nvPicPr>
          <p:cNvPr id="10242" name="Picture 2" descr="A Guide to BLAST – CZ ID Help Center">
            <a:extLst>
              <a:ext uri="{FF2B5EF4-FFF2-40B4-BE49-F238E27FC236}">
                <a16:creationId xmlns:a16="http://schemas.microsoft.com/office/drawing/2014/main" id="{69252338-F790-48EA-849F-47788BA5F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28" y="7360920"/>
            <a:ext cx="4797776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31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77FF9A1-C727-4268-B482-8C671F5E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527905" cy="329184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D5B8CD0-EEB3-4414-BFDE-769C65D6E88C}"/>
              </a:ext>
            </a:extLst>
          </p:cNvPr>
          <p:cNvSpPr/>
          <p:nvPr/>
        </p:nvSpPr>
        <p:spPr>
          <a:xfrm>
            <a:off x="3054463" y="3843814"/>
            <a:ext cx="131747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Challenge and Future Directions of Bioinformatics</a:t>
            </a:r>
            <a:endParaRPr lang="en-US" sz="4050" dirty="0">
              <a:latin typeface="Dreaming Outloud Sans" panose="020B0600000101010101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94AACB6-7E3E-4428-8DDE-A4ADCEB6C759}"/>
              </a:ext>
            </a:extLst>
          </p:cNvPr>
          <p:cNvSpPr/>
          <p:nvPr/>
        </p:nvSpPr>
        <p:spPr>
          <a:xfrm>
            <a:off x="2965371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838CBDE-D177-49A7-BC16-11CA3488F684}"/>
              </a:ext>
            </a:extLst>
          </p:cNvPr>
          <p:cNvSpPr/>
          <p:nvPr/>
        </p:nvSpPr>
        <p:spPr>
          <a:xfrm>
            <a:off x="3331103" y="5465012"/>
            <a:ext cx="2489637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Handling Big Data and</a:t>
            </a: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 Computational Requirements</a:t>
            </a:r>
          </a:p>
          <a:p>
            <a:pPr marL="0" indent="0">
              <a:lnSpc>
                <a:spcPts val="2550"/>
              </a:lnSpc>
              <a:buNone/>
            </a:pPr>
            <a:endParaRPr lang="en-US" sz="2000" dirty="0">
              <a:solidFill>
                <a:srgbClr val="5B5F71"/>
              </a:solidFill>
              <a:latin typeface="Dreaming Outloud Sans" panose="020B0600000101010101" charset="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</a:rPr>
              <a:t>CPU to GPU</a:t>
            </a:r>
            <a:endParaRPr lang="en-US" sz="2000" dirty="0">
              <a:latin typeface="Dreaming Outloud Sans" panose="020B0600000101010101" charset="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759B7E5-FD9B-45D9-BF4F-4493FF2C4279}"/>
              </a:ext>
            </a:extLst>
          </p:cNvPr>
          <p:cNvSpPr/>
          <p:nvPr/>
        </p:nvSpPr>
        <p:spPr>
          <a:xfrm>
            <a:off x="7341521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E4F2B80-88C1-4743-9369-ED9DC9DBDD59}"/>
              </a:ext>
            </a:extLst>
          </p:cNvPr>
          <p:cNvSpPr/>
          <p:nvPr/>
        </p:nvSpPr>
        <p:spPr>
          <a:xfrm>
            <a:off x="7620811" y="5315708"/>
            <a:ext cx="2707333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Data Integration from </a:t>
            </a: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Various Sources</a:t>
            </a:r>
          </a:p>
          <a:p>
            <a:pPr marL="0" indent="0">
              <a:lnSpc>
                <a:spcPts val="2550"/>
              </a:lnSpc>
              <a:buNone/>
            </a:pPr>
            <a:endParaRPr lang="en-US" sz="2000" dirty="0">
              <a:solidFill>
                <a:srgbClr val="5B5F71"/>
              </a:solidFill>
              <a:latin typeface="Dreaming Outloud Sans" panose="020B0600000101010101" charset="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</a:rPr>
              <a:t>Multi-Omics</a:t>
            </a:r>
            <a:endParaRPr lang="en-US" sz="2000" dirty="0">
              <a:latin typeface="Dreaming Outloud Sans" panose="020B0600000101010101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8BCBBDD-E78D-4299-BF3B-F9FAA6BA1A40}"/>
              </a:ext>
            </a:extLst>
          </p:cNvPr>
          <p:cNvSpPr/>
          <p:nvPr/>
        </p:nvSpPr>
        <p:spPr>
          <a:xfrm>
            <a:off x="11887200" y="4854227"/>
            <a:ext cx="4073486" cy="2339166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820647F-C0D7-46B9-83FF-F1FEF878264F}"/>
              </a:ext>
            </a:extLst>
          </p:cNvPr>
          <p:cNvSpPr/>
          <p:nvPr/>
        </p:nvSpPr>
        <p:spPr>
          <a:xfrm>
            <a:off x="12039600" y="5080301"/>
            <a:ext cx="2489637" cy="298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Advances in Artificial Intelligence </a:t>
            </a: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  <a:ea typeface="Instrument Sans Semi Bold" pitchFamily="34" charset="-122"/>
                <a:cs typeface="Instrument Sans Semi Bold" pitchFamily="34" charset="-120"/>
              </a:rPr>
              <a:t>and Machine Learning</a:t>
            </a:r>
          </a:p>
          <a:p>
            <a:pPr marL="0" indent="0">
              <a:lnSpc>
                <a:spcPts val="2550"/>
              </a:lnSpc>
              <a:buNone/>
            </a:pPr>
            <a:endParaRPr lang="en-US" sz="2000" dirty="0">
              <a:solidFill>
                <a:srgbClr val="5B5F71"/>
              </a:solidFill>
              <a:latin typeface="Dreaming Outloud Sans" panose="020B0600000101010101" charset="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Dreaming Outloud Sans" panose="020B0600000101010101" charset="0"/>
              </a:rPr>
              <a:t>AI-driven Bioinformatics</a:t>
            </a:r>
            <a:endParaRPr lang="en-US" sz="2000" dirty="0">
              <a:latin typeface="Dreaming Outloud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90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90800" y="190500"/>
            <a:ext cx="13584505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65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What is Bioinformatics?</a:t>
            </a:r>
          </a:p>
        </p:txBody>
      </p:sp>
      <p:pic>
        <p:nvPicPr>
          <p:cNvPr id="1026" name="Picture 2" descr="Concerned bioinformatician on X: &quot;Don't hate on the ...">
            <a:extLst>
              <a:ext uri="{FF2B5EF4-FFF2-40B4-BE49-F238E27FC236}">
                <a16:creationId xmlns:a16="http://schemas.microsoft.com/office/drawing/2014/main" id="{A46AE227-06AC-4333-9599-069E4490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324100"/>
            <a:ext cx="5963477" cy="6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130465"/>
            <a:ext cx="8668700" cy="202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69"/>
              </a:lnSpc>
            </a:pPr>
            <a:r>
              <a:rPr lang="en-US" sz="12621" dirty="0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9982200" y="1089402"/>
            <a:ext cx="8625740" cy="8108195"/>
          </a:xfrm>
          <a:custGeom>
            <a:avLst/>
            <a:gdLst/>
            <a:ahLst/>
            <a:cxnLst/>
            <a:rect l="l" t="t" r="r" b="b"/>
            <a:pathLst>
              <a:path w="8625740" h="8108195">
                <a:moveTo>
                  <a:pt x="0" y="0"/>
                </a:moveTo>
                <a:lnTo>
                  <a:pt x="8625739" y="0"/>
                </a:lnTo>
                <a:lnTo>
                  <a:pt x="8625739" y="8108196"/>
                </a:lnTo>
                <a:lnTo>
                  <a:pt x="0" y="8108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90800" y="190500"/>
            <a:ext cx="13584505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65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What is Bioinformatics?</a:t>
            </a:r>
          </a:p>
        </p:txBody>
      </p:sp>
      <p:pic>
        <p:nvPicPr>
          <p:cNvPr id="1026" name="Picture 2" descr="Concerned bioinformatician on X: &quot;Don't hate on the ...">
            <a:extLst>
              <a:ext uri="{FF2B5EF4-FFF2-40B4-BE49-F238E27FC236}">
                <a16:creationId xmlns:a16="http://schemas.microsoft.com/office/drawing/2014/main" id="{A46AE227-06AC-4333-9599-069E4490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200" y="2868053"/>
            <a:ext cx="3892827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8A783A-18CD-47AC-9788-1142FD67A35E}"/>
              </a:ext>
            </a:extLst>
          </p:cNvPr>
          <p:cNvSpPr txBox="1"/>
          <p:nvPr/>
        </p:nvSpPr>
        <p:spPr>
          <a:xfrm>
            <a:off x="400877" y="4686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724F2CDD-7BE0-42FA-B2D7-D56FB69A90EE}"/>
              </a:ext>
            </a:extLst>
          </p:cNvPr>
          <p:cNvGrpSpPr/>
          <p:nvPr/>
        </p:nvGrpSpPr>
        <p:grpSpPr>
          <a:xfrm>
            <a:off x="1040538" y="3153070"/>
            <a:ext cx="11651732" cy="3805123"/>
            <a:chOff x="0" y="0"/>
            <a:chExt cx="2864920" cy="93560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1CB08C5F-7808-4884-B3FD-77459032FDC8}"/>
                </a:ext>
              </a:extLst>
            </p:cNvPr>
            <p:cNvSpPr/>
            <p:nvPr/>
          </p:nvSpPr>
          <p:spPr>
            <a:xfrm>
              <a:off x="0" y="0"/>
              <a:ext cx="2864920" cy="935601"/>
            </a:xfrm>
            <a:custGeom>
              <a:avLst/>
              <a:gdLst/>
              <a:ahLst/>
              <a:cxnLst/>
              <a:rect l="l" t="t" r="r" b="b"/>
              <a:pathLst>
                <a:path w="2864920" h="935601">
                  <a:moveTo>
                    <a:pt x="33887" y="0"/>
                  </a:moveTo>
                  <a:lnTo>
                    <a:pt x="2831034" y="0"/>
                  </a:lnTo>
                  <a:cubicBezTo>
                    <a:pt x="2849749" y="0"/>
                    <a:pt x="2864920" y="15172"/>
                    <a:pt x="2864920" y="33887"/>
                  </a:cubicBezTo>
                  <a:lnTo>
                    <a:pt x="2864920" y="901715"/>
                  </a:lnTo>
                  <a:cubicBezTo>
                    <a:pt x="2864920" y="910702"/>
                    <a:pt x="2861350" y="919321"/>
                    <a:pt x="2854995" y="925676"/>
                  </a:cubicBezTo>
                  <a:cubicBezTo>
                    <a:pt x="2848640" y="932031"/>
                    <a:pt x="2840021" y="935601"/>
                    <a:pt x="2831034" y="935601"/>
                  </a:cubicBezTo>
                  <a:lnTo>
                    <a:pt x="33887" y="935601"/>
                  </a:lnTo>
                  <a:cubicBezTo>
                    <a:pt x="15172" y="935601"/>
                    <a:pt x="0" y="920430"/>
                    <a:pt x="0" y="901715"/>
                  </a:cubicBezTo>
                  <a:lnTo>
                    <a:pt x="0" y="33887"/>
                  </a:lnTo>
                  <a:cubicBezTo>
                    <a:pt x="0" y="15172"/>
                    <a:pt x="15172" y="0"/>
                    <a:pt x="338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C55009C-7833-4E75-B061-91441F20C20B}"/>
                </a:ext>
              </a:extLst>
            </p:cNvPr>
            <p:cNvSpPr txBox="1"/>
            <p:nvPr/>
          </p:nvSpPr>
          <p:spPr>
            <a:xfrm>
              <a:off x="0" y="-19050"/>
              <a:ext cx="2864920" cy="954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D586E7E1-DD68-4EC2-BFBE-6BFA54999597}"/>
              </a:ext>
            </a:extLst>
          </p:cNvPr>
          <p:cNvSpPr txBox="1"/>
          <p:nvPr/>
        </p:nvSpPr>
        <p:spPr>
          <a:xfrm>
            <a:off x="1456204" y="3267655"/>
            <a:ext cx="10820400" cy="324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35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Dreaming Outloud Sans"/>
              </a:rPr>
              <a:t>Bioinformatics is a field that combines biology, computer science, and mathematics to analyze and interpret biological data, especially large datasets generated by modern techniques like genome sequencing. </a:t>
            </a:r>
            <a:endParaRPr lang="en-US" sz="3200" dirty="0">
              <a:solidFill>
                <a:srgbClr val="000000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</p:spTree>
    <p:extLst>
      <p:ext uri="{BB962C8B-B14F-4D97-AF65-F5344CB8AC3E}">
        <p14:creationId xmlns:p14="http://schemas.microsoft.com/office/powerpoint/2010/main" val="140959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90800" y="190500"/>
            <a:ext cx="13584505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65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What is Bioinformatics?</a:t>
            </a:r>
          </a:p>
        </p:txBody>
      </p:sp>
      <p:pic>
        <p:nvPicPr>
          <p:cNvPr id="1026" name="Picture 2" descr="Concerned bioinformatician on X: &quot;Don't hate on the ...">
            <a:extLst>
              <a:ext uri="{FF2B5EF4-FFF2-40B4-BE49-F238E27FC236}">
                <a16:creationId xmlns:a16="http://schemas.microsoft.com/office/drawing/2014/main" id="{A46AE227-06AC-4333-9599-069E4490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421" y="3009900"/>
            <a:ext cx="3892827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8A783A-18CD-47AC-9788-1142FD67A35E}"/>
              </a:ext>
            </a:extLst>
          </p:cNvPr>
          <p:cNvSpPr txBox="1"/>
          <p:nvPr/>
        </p:nvSpPr>
        <p:spPr>
          <a:xfrm>
            <a:off x="400877" y="4686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724F2CDD-7BE0-42FA-B2D7-D56FB69A90EE}"/>
              </a:ext>
            </a:extLst>
          </p:cNvPr>
          <p:cNvGrpSpPr/>
          <p:nvPr/>
        </p:nvGrpSpPr>
        <p:grpSpPr>
          <a:xfrm>
            <a:off x="1308283" y="3240938"/>
            <a:ext cx="11651732" cy="3805123"/>
            <a:chOff x="0" y="0"/>
            <a:chExt cx="2864920" cy="93560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1CB08C5F-7808-4884-B3FD-77459032FDC8}"/>
                </a:ext>
              </a:extLst>
            </p:cNvPr>
            <p:cNvSpPr/>
            <p:nvPr/>
          </p:nvSpPr>
          <p:spPr>
            <a:xfrm>
              <a:off x="0" y="0"/>
              <a:ext cx="2864920" cy="935601"/>
            </a:xfrm>
            <a:custGeom>
              <a:avLst/>
              <a:gdLst/>
              <a:ahLst/>
              <a:cxnLst/>
              <a:rect l="l" t="t" r="r" b="b"/>
              <a:pathLst>
                <a:path w="2864920" h="935601">
                  <a:moveTo>
                    <a:pt x="33887" y="0"/>
                  </a:moveTo>
                  <a:lnTo>
                    <a:pt x="2831034" y="0"/>
                  </a:lnTo>
                  <a:cubicBezTo>
                    <a:pt x="2849749" y="0"/>
                    <a:pt x="2864920" y="15172"/>
                    <a:pt x="2864920" y="33887"/>
                  </a:cubicBezTo>
                  <a:lnTo>
                    <a:pt x="2864920" y="901715"/>
                  </a:lnTo>
                  <a:cubicBezTo>
                    <a:pt x="2864920" y="910702"/>
                    <a:pt x="2861350" y="919321"/>
                    <a:pt x="2854995" y="925676"/>
                  </a:cubicBezTo>
                  <a:cubicBezTo>
                    <a:pt x="2848640" y="932031"/>
                    <a:pt x="2840021" y="935601"/>
                    <a:pt x="2831034" y="935601"/>
                  </a:cubicBezTo>
                  <a:lnTo>
                    <a:pt x="33887" y="935601"/>
                  </a:lnTo>
                  <a:cubicBezTo>
                    <a:pt x="15172" y="935601"/>
                    <a:pt x="0" y="920430"/>
                    <a:pt x="0" y="901715"/>
                  </a:cubicBezTo>
                  <a:lnTo>
                    <a:pt x="0" y="33887"/>
                  </a:lnTo>
                  <a:cubicBezTo>
                    <a:pt x="0" y="15172"/>
                    <a:pt x="15172" y="0"/>
                    <a:pt x="338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C55009C-7833-4E75-B061-91441F20C20B}"/>
                </a:ext>
              </a:extLst>
            </p:cNvPr>
            <p:cNvSpPr txBox="1"/>
            <p:nvPr/>
          </p:nvSpPr>
          <p:spPr>
            <a:xfrm>
              <a:off x="0" y="-19050"/>
              <a:ext cx="2864920" cy="954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D586E7E1-DD68-4EC2-BFBE-6BFA54999597}"/>
              </a:ext>
            </a:extLst>
          </p:cNvPr>
          <p:cNvSpPr txBox="1"/>
          <p:nvPr/>
        </p:nvSpPr>
        <p:spPr>
          <a:xfrm>
            <a:off x="1905000" y="3467100"/>
            <a:ext cx="10763099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5"/>
              </a:lnSpc>
              <a:spcBef>
                <a:spcPct val="0"/>
              </a:spcBef>
            </a:pPr>
            <a:r>
              <a:rPr lang="en-US" sz="4668" dirty="0">
                <a:solidFill>
                  <a:srgbClr val="000000"/>
                </a:solidFill>
                <a:latin typeface="Dreaming Outloud Sans"/>
              </a:rPr>
              <a:t>It involves the development of tools and methods for understanding biological information, such as DNA sequences, protein structures, and gene expressions.</a:t>
            </a:r>
            <a:endParaRPr lang="en-US" sz="4668" dirty="0">
              <a:solidFill>
                <a:srgbClr val="000000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</p:spTree>
    <p:extLst>
      <p:ext uri="{BB962C8B-B14F-4D97-AF65-F5344CB8AC3E}">
        <p14:creationId xmlns:p14="http://schemas.microsoft.com/office/powerpoint/2010/main" val="297009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90800" y="190500"/>
            <a:ext cx="13584505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65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What is Bioinformatics?</a:t>
            </a:r>
          </a:p>
        </p:txBody>
      </p:sp>
      <p:pic>
        <p:nvPicPr>
          <p:cNvPr id="1026" name="Picture 2" descr="Concerned bioinformatician on X: &quot;Don't hate on the ...">
            <a:extLst>
              <a:ext uri="{FF2B5EF4-FFF2-40B4-BE49-F238E27FC236}">
                <a16:creationId xmlns:a16="http://schemas.microsoft.com/office/drawing/2014/main" id="{A46AE227-06AC-4333-9599-069E4490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296" y="3240938"/>
            <a:ext cx="3892827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8A783A-18CD-47AC-9788-1142FD67A35E}"/>
              </a:ext>
            </a:extLst>
          </p:cNvPr>
          <p:cNvSpPr txBox="1"/>
          <p:nvPr/>
        </p:nvSpPr>
        <p:spPr>
          <a:xfrm>
            <a:off x="400877" y="4686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724F2CDD-7BE0-42FA-B2D7-D56FB69A90EE}"/>
              </a:ext>
            </a:extLst>
          </p:cNvPr>
          <p:cNvGrpSpPr/>
          <p:nvPr/>
        </p:nvGrpSpPr>
        <p:grpSpPr>
          <a:xfrm>
            <a:off x="1308282" y="3240938"/>
            <a:ext cx="12102917" cy="4297680"/>
            <a:chOff x="0" y="0"/>
            <a:chExt cx="2864920" cy="93560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1CB08C5F-7808-4884-B3FD-77459032FDC8}"/>
                </a:ext>
              </a:extLst>
            </p:cNvPr>
            <p:cNvSpPr/>
            <p:nvPr/>
          </p:nvSpPr>
          <p:spPr>
            <a:xfrm>
              <a:off x="0" y="0"/>
              <a:ext cx="2864920" cy="935601"/>
            </a:xfrm>
            <a:custGeom>
              <a:avLst/>
              <a:gdLst/>
              <a:ahLst/>
              <a:cxnLst/>
              <a:rect l="l" t="t" r="r" b="b"/>
              <a:pathLst>
                <a:path w="2864920" h="935601">
                  <a:moveTo>
                    <a:pt x="33887" y="0"/>
                  </a:moveTo>
                  <a:lnTo>
                    <a:pt x="2831034" y="0"/>
                  </a:lnTo>
                  <a:cubicBezTo>
                    <a:pt x="2849749" y="0"/>
                    <a:pt x="2864920" y="15172"/>
                    <a:pt x="2864920" y="33887"/>
                  </a:cubicBezTo>
                  <a:lnTo>
                    <a:pt x="2864920" y="901715"/>
                  </a:lnTo>
                  <a:cubicBezTo>
                    <a:pt x="2864920" y="910702"/>
                    <a:pt x="2861350" y="919321"/>
                    <a:pt x="2854995" y="925676"/>
                  </a:cubicBezTo>
                  <a:cubicBezTo>
                    <a:pt x="2848640" y="932031"/>
                    <a:pt x="2840021" y="935601"/>
                    <a:pt x="2831034" y="935601"/>
                  </a:cubicBezTo>
                  <a:lnTo>
                    <a:pt x="33887" y="935601"/>
                  </a:lnTo>
                  <a:cubicBezTo>
                    <a:pt x="15172" y="935601"/>
                    <a:pt x="0" y="920430"/>
                    <a:pt x="0" y="901715"/>
                  </a:cubicBezTo>
                  <a:lnTo>
                    <a:pt x="0" y="33887"/>
                  </a:lnTo>
                  <a:cubicBezTo>
                    <a:pt x="0" y="15172"/>
                    <a:pt x="15172" y="0"/>
                    <a:pt x="338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C55009C-7833-4E75-B061-91441F20C20B}"/>
                </a:ext>
              </a:extLst>
            </p:cNvPr>
            <p:cNvSpPr txBox="1"/>
            <p:nvPr/>
          </p:nvSpPr>
          <p:spPr>
            <a:xfrm>
              <a:off x="0" y="-19050"/>
              <a:ext cx="2864920" cy="954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D586E7E1-DD68-4EC2-BFBE-6BFA54999597}"/>
              </a:ext>
            </a:extLst>
          </p:cNvPr>
          <p:cNvSpPr txBox="1"/>
          <p:nvPr/>
        </p:nvSpPr>
        <p:spPr>
          <a:xfrm>
            <a:off x="1524000" y="3158491"/>
            <a:ext cx="10763099" cy="416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5"/>
              </a:lnSpc>
              <a:spcBef>
                <a:spcPct val="0"/>
              </a:spcBef>
            </a:pPr>
            <a:r>
              <a:rPr lang="en-US" sz="4668" dirty="0">
                <a:solidFill>
                  <a:srgbClr val="000000"/>
                </a:solidFill>
                <a:latin typeface="Dreaming Outloud Sans"/>
              </a:rPr>
              <a:t>Key areas within bioinformatics include genome assembly, sequence alignment, gene prediction, protein structure analysis, and data integration from various biological sources. </a:t>
            </a:r>
            <a:endParaRPr lang="en-US" sz="4668" dirty="0">
              <a:solidFill>
                <a:srgbClr val="000000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</p:spTree>
    <p:extLst>
      <p:ext uri="{BB962C8B-B14F-4D97-AF65-F5344CB8AC3E}">
        <p14:creationId xmlns:p14="http://schemas.microsoft.com/office/powerpoint/2010/main" val="402321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90800" y="190500"/>
            <a:ext cx="13584505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65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What is Bioinformatics?</a:t>
            </a:r>
          </a:p>
        </p:txBody>
      </p:sp>
      <p:pic>
        <p:nvPicPr>
          <p:cNvPr id="1026" name="Picture 2" descr="Concerned bioinformatician on X: &quot;Don't hate on the ...">
            <a:extLst>
              <a:ext uri="{FF2B5EF4-FFF2-40B4-BE49-F238E27FC236}">
                <a16:creationId xmlns:a16="http://schemas.microsoft.com/office/drawing/2014/main" id="{A46AE227-06AC-4333-9599-069E4490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30" y="2994659"/>
            <a:ext cx="3892827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8A783A-18CD-47AC-9788-1142FD67A35E}"/>
              </a:ext>
            </a:extLst>
          </p:cNvPr>
          <p:cNvSpPr txBox="1"/>
          <p:nvPr/>
        </p:nvSpPr>
        <p:spPr>
          <a:xfrm>
            <a:off x="400877" y="4686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724F2CDD-7BE0-42FA-B2D7-D56FB69A90EE}"/>
              </a:ext>
            </a:extLst>
          </p:cNvPr>
          <p:cNvGrpSpPr/>
          <p:nvPr/>
        </p:nvGrpSpPr>
        <p:grpSpPr>
          <a:xfrm>
            <a:off x="1308283" y="3240938"/>
            <a:ext cx="11651732" cy="3805123"/>
            <a:chOff x="0" y="0"/>
            <a:chExt cx="2864920" cy="93560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1CB08C5F-7808-4884-B3FD-77459032FDC8}"/>
                </a:ext>
              </a:extLst>
            </p:cNvPr>
            <p:cNvSpPr/>
            <p:nvPr/>
          </p:nvSpPr>
          <p:spPr>
            <a:xfrm>
              <a:off x="0" y="0"/>
              <a:ext cx="2864920" cy="935601"/>
            </a:xfrm>
            <a:custGeom>
              <a:avLst/>
              <a:gdLst/>
              <a:ahLst/>
              <a:cxnLst/>
              <a:rect l="l" t="t" r="r" b="b"/>
              <a:pathLst>
                <a:path w="2864920" h="935601">
                  <a:moveTo>
                    <a:pt x="33887" y="0"/>
                  </a:moveTo>
                  <a:lnTo>
                    <a:pt x="2831034" y="0"/>
                  </a:lnTo>
                  <a:cubicBezTo>
                    <a:pt x="2849749" y="0"/>
                    <a:pt x="2864920" y="15172"/>
                    <a:pt x="2864920" y="33887"/>
                  </a:cubicBezTo>
                  <a:lnTo>
                    <a:pt x="2864920" y="901715"/>
                  </a:lnTo>
                  <a:cubicBezTo>
                    <a:pt x="2864920" y="910702"/>
                    <a:pt x="2861350" y="919321"/>
                    <a:pt x="2854995" y="925676"/>
                  </a:cubicBezTo>
                  <a:cubicBezTo>
                    <a:pt x="2848640" y="932031"/>
                    <a:pt x="2840021" y="935601"/>
                    <a:pt x="2831034" y="935601"/>
                  </a:cubicBezTo>
                  <a:lnTo>
                    <a:pt x="33887" y="935601"/>
                  </a:lnTo>
                  <a:cubicBezTo>
                    <a:pt x="15172" y="935601"/>
                    <a:pt x="0" y="920430"/>
                    <a:pt x="0" y="901715"/>
                  </a:cubicBezTo>
                  <a:lnTo>
                    <a:pt x="0" y="33887"/>
                  </a:lnTo>
                  <a:cubicBezTo>
                    <a:pt x="0" y="15172"/>
                    <a:pt x="15172" y="0"/>
                    <a:pt x="338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C55009C-7833-4E75-B061-91441F20C20B}"/>
                </a:ext>
              </a:extLst>
            </p:cNvPr>
            <p:cNvSpPr txBox="1"/>
            <p:nvPr/>
          </p:nvSpPr>
          <p:spPr>
            <a:xfrm>
              <a:off x="0" y="-19050"/>
              <a:ext cx="2864920" cy="954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D586E7E1-DD68-4EC2-BFBE-6BFA54999597}"/>
              </a:ext>
            </a:extLst>
          </p:cNvPr>
          <p:cNvSpPr txBox="1"/>
          <p:nvPr/>
        </p:nvSpPr>
        <p:spPr>
          <a:xfrm>
            <a:off x="1600200" y="3854418"/>
            <a:ext cx="11359815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35"/>
              </a:lnSpc>
              <a:spcBef>
                <a:spcPct val="0"/>
              </a:spcBef>
            </a:pPr>
            <a:r>
              <a:rPr lang="en-US" sz="4668" dirty="0">
                <a:solidFill>
                  <a:srgbClr val="000000"/>
                </a:solidFill>
                <a:latin typeface="Dreaming Outloud Sans"/>
              </a:rPr>
              <a:t>This field has become essential in genomics, medicine, agriculture, and environmental sciences.</a:t>
            </a:r>
            <a:endParaRPr lang="en-US" sz="4668" dirty="0">
              <a:solidFill>
                <a:srgbClr val="000000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</p:spTree>
    <p:extLst>
      <p:ext uri="{BB962C8B-B14F-4D97-AF65-F5344CB8AC3E}">
        <p14:creationId xmlns:p14="http://schemas.microsoft.com/office/powerpoint/2010/main" val="272075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DE909F8D-75DE-4848-8438-8DC4C1EA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" y="10074"/>
            <a:ext cx="18255916" cy="1026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D2A7731E-6A7E-4B64-962D-67FA23C43381}"/>
              </a:ext>
            </a:extLst>
          </p:cNvPr>
          <p:cNvSpPr txBox="1"/>
          <p:nvPr/>
        </p:nvSpPr>
        <p:spPr>
          <a:xfrm>
            <a:off x="-609600" y="-419100"/>
            <a:ext cx="19507200" cy="1676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53"/>
              </a:lnSpc>
            </a:pPr>
            <a:r>
              <a:rPr lang="en-US" sz="8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IMPORTANCE OF BIOINFORMATICS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11A7057-5310-4702-A594-4DAB40F3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63" y="45720"/>
            <a:ext cx="18417995" cy="123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B4DF142-1FA0-4653-8766-9360D6A7A32B}"/>
              </a:ext>
            </a:extLst>
          </p:cNvPr>
          <p:cNvSpPr txBox="1"/>
          <p:nvPr/>
        </p:nvSpPr>
        <p:spPr>
          <a:xfrm>
            <a:off x="16042" y="342900"/>
            <a:ext cx="132588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Bioinformaticians: the Hidden Heroes</a:t>
            </a:r>
          </a:p>
          <a:p>
            <a:r>
              <a:rPr lang="en-US" sz="5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 of the COVID-19 Pandemic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8789-88FC-4B94-96B3-027FB8849445}"/>
              </a:ext>
            </a:extLst>
          </p:cNvPr>
          <p:cNvSpPr txBox="1"/>
          <p:nvPr/>
        </p:nvSpPr>
        <p:spPr>
          <a:xfrm>
            <a:off x="187265" y="2293225"/>
            <a:ext cx="14857447" cy="8300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  <a:latin typeface="Dreaming Outloud Sans"/>
              </a:rPr>
              <a:t>“</a:t>
            </a:r>
            <a:r>
              <a:rPr lang="en-US" sz="4668" dirty="0">
                <a:solidFill>
                  <a:schemeClr val="bg1"/>
                </a:solidFill>
                <a:latin typeface="Dreaming Outloud Sans"/>
              </a:rPr>
              <a:t>To leverage big data, from the first publicly available SARS-CoV-2 genome sequence and computational models to understand the virus and predict mutations, through to screens for potential therapies and vaccines – bioinformaticians have had a crucial role to play every step of the way.</a:t>
            </a:r>
          </a:p>
          <a:p>
            <a:r>
              <a:rPr lang="en-US" sz="4668" dirty="0">
                <a:solidFill>
                  <a:schemeClr val="bg1"/>
                </a:solidFill>
                <a:latin typeface="Dreaming Outloud Sans"/>
              </a:rPr>
              <a:t>                            </a:t>
            </a:r>
            <a:r>
              <a:rPr lang="en-US" sz="15000" dirty="0">
                <a:solidFill>
                  <a:schemeClr val="bg1"/>
                </a:solidFill>
                <a:latin typeface="Dreaming Outloud Sans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10489-BD9A-45A9-87BC-1F6C2796AD0E}"/>
              </a:ext>
            </a:extLst>
          </p:cNvPr>
          <p:cNvSpPr txBox="1"/>
          <p:nvPr/>
        </p:nvSpPr>
        <p:spPr>
          <a:xfrm>
            <a:off x="15468600" y="9563100"/>
            <a:ext cx="563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Torrington (2022)</a:t>
            </a: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6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11A7057-5310-4702-A594-4DAB40F3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63" y="45720"/>
            <a:ext cx="18417995" cy="123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B4DF142-1FA0-4653-8766-9360D6A7A32B}"/>
              </a:ext>
            </a:extLst>
          </p:cNvPr>
          <p:cNvSpPr txBox="1"/>
          <p:nvPr/>
        </p:nvSpPr>
        <p:spPr>
          <a:xfrm>
            <a:off x="16042" y="342900"/>
            <a:ext cx="132588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Human genome fully assembled!</a:t>
            </a:r>
          </a:p>
        </p:txBody>
      </p:sp>
      <p:pic>
        <p:nvPicPr>
          <p:cNvPr id="8194" name="Picture 2" descr="The human genome has no secrets | CRISPeR FRENZY">
            <a:extLst>
              <a:ext uri="{FF2B5EF4-FFF2-40B4-BE49-F238E27FC236}">
                <a16:creationId xmlns:a16="http://schemas.microsoft.com/office/drawing/2014/main" id="{6E492FD3-D801-463F-A5A0-AE82B20D3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8247"/>
            <a:ext cx="8477083" cy="107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55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596</Words>
  <Application>Microsoft Office PowerPoint</Application>
  <PresentationFormat>Custom</PresentationFormat>
  <Paragraphs>76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Dreaming Outloud Sans</vt:lpstr>
      <vt:lpstr>Calibri</vt:lpstr>
      <vt:lpstr>Funtastic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Genes Science Presentation in Blue Orange Flat Graphic Style</dc:title>
  <cp:lastModifiedBy>Author</cp:lastModifiedBy>
  <cp:revision>20</cp:revision>
  <dcterms:created xsi:type="dcterms:W3CDTF">2006-08-16T00:00:00Z</dcterms:created>
  <dcterms:modified xsi:type="dcterms:W3CDTF">2024-10-29T00:02:33Z</dcterms:modified>
  <dc:identifier>DAGU5C60Exw</dc:identifier>
</cp:coreProperties>
</file>